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1154475" y="681268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4641" y="2352449"/>
            <a:ext cx="6855242" cy="1886861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hu-HU" dirty="0" smtClean="0"/>
              <a:t>Igemódok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986" y="4473127"/>
            <a:ext cx="3979743" cy="457462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Felszólító mód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igemódok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87298" y="4010579"/>
            <a:ext cx="3979743" cy="457462"/>
          </a:xfrm>
        </p:spPr>
        <p:txBody>
          <a:bodyPr/>
          <a:lstStyle/>
          <a:p>
            <a:r>
              <a:rPr lang="hu-HU" dirty="0" smtClean="0"/>
              <a:t>Felszólító mód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2673" y="-1"/>
            <a:ext cx="4529328" cy="683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1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50887"/>
          </a:xfrm>
        </p:spPr>
        <p:txBody>
          <a:bodyPr>
            <a:normAutofit/>
          </a:bodyPr>
          <a:lstStyle/>
          <a:p>
            <a:r>
              <a:rPr lang="hu-HU" sz="3600" dirty="0" smtClean="0"/>
              <a:t>A felszólító módú igék </a:t>
            </a:r>
            <a:r>
              <a:rPr lang="hu-HU" sz="3600" dirty="0" err="1" smtClean="0"/>
              <a:t>körülvesznek</a:t>
            </a:r>
            <a:r>
              <a:rPr lang="hu-HU" sz="3600" dirty="0" smtClean="0"/>
              <a:t> minket.</a:t>
            </a:r>
            <a:endParaRPr lang="hu-HU" sz="36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/>
          <a:srcRect l="15399" r="15720"/>
          <a:stretch/>
        </p:blipFill>
        <p:spPr>
          <a:xfrm rot="676411">
            <a:off x="2086199" y="1622071"/>
            <a:ext cx="3026664" cy="2045969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10883">
            <a:off x="1765348" y="4575170"/>
            <a:ext cx="3375660" cy="177222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382" y="1618487"/>
            <a:ext cx="4184169" cy="418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3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34351"/>
          </a:xfrm>
        </p:spPr>
        <p:txBody>
          <a:bodyPr>
            <a:normAutofit/>
          </a:bodyPr>
          <a:lstStyle/>
          <a:p>
            <a:r>
              <a:rPr lang="hu-HU" sz="3600" dirty="0" smtClean="0"/>
              <a:t>De a járványhelyzeten kívül is vannak…</a:t>
            </a:r>
            <a:endParaRPr lang="hu-HU" sz="3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650" y="1425511"/>
            <a:ext cx="1554861" cy="149505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79184">
            <a:off x="1529455" y="3511274"/>
            <a:ext cx="1735648" cy="276597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8393">
            <a:off x="3687014" y="1376958"/>
            <a:ext cx="2568130" cy="256813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89649">
            <a:off x="4147987" y="4801150"/>
            <a:ext cx="2200275" cy="145732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35079">
            <a:off x="7025744" y="3901408"/>
            <a:ext cx="2318022" cy="262566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839990">
            <a:off x="6811737" y="1536211"/>
            <a:ext cx="3047209" cy="490749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351559">
            <a:off x="8206552" y="2789238"/>
            <a:ext cx="362902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2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52055"/>
          </a:xfrm>
        </p:spPr>
        <p:txBody>
          <a:bodyPr>
            <a:normAutofit/>
          </a:bodyPr>
          <a:lstStyle/>
          <a:p>
            <a:r>
              <a:rPr lang="hu-HU" sz="4000" dirty="0" smtClean="0"/>
              <a:t>Írd fel a füzetedbe egy új, üres oldalra: </a:t>
            </a:r>
            <a:endParaRPr lang="hu-HU" sz="4000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1269520" y="2418068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3464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4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Segoe Print"/>
                <a:ea typeface="+mn-ea"/>
                <a:cs typeface="+mn-cs"/>
              </a:rPr>
              <a:t>66. óra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4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70C0"/>
                  </a:solidFill>
                </a:uFill>
                <a:latin typeface="Segoe Print"/>
                <a:ea typeface="+mn-ea"/>
                <a:cs typeface="+mn-cs"/>
              </a:rPr>
              <a:t>A felszólító mód </a:t>
            </a:r>
            <a:endParaRPr kumimoji="0" lang="hu-HU" sz="48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70C0"/>
                </a:solidFill>
              </a:uFill>
              <a:latin typeface="Segoe Print"/>
              <a:ea typeface="+mn-ea"/>
              <a:cs typeface="+mn-cs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9669538" y="2564372"/>
            <a:ext cx="2240280" cy="6360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4800" b="0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Segoe Print"/>
              </a:defRPr>
            </a:lvl1pPr>
            <a:lvl2pPr marL="740664" indent="-283464" defTabSz="9144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 defTabSz="9144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3pPr>
            <a:lvl4pPr marL="1600200" indent="-2286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 defTabSz="9144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/>
            </a:lvl6pPr>
            <a:lvl7pPr marL="2971800" indent="-228600" defTabSz="9144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/>
            </a:lvl7pPr>
            <a:lvl8pPr marL="3429000" indent="-228600" defTabSz="9144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baseline="0"/>
            </a:lvl8pPr>
            <a:lvl9pPr marL="3886200" indent="-228600" defTabSz="9144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baseline="0"/>
            </a:lvl9pPr>
          </a:lstStyle>
          <a:p>
            <a:r>
              <a:rPr lang="hu-HU" sz="4000" u="none" dirty="0"/>
              <a:t>03.23.</a:t>
            </a:r>
          </a:p>
        </p:txBody>
      </p:sp>
    </p:spTree>
    <p:extLst>
      <p:ext uri="{BB962C8B-B14F-4D97-AF65-F5344CB8AC3E}">
        <p14:creationId xmlns:p14="http://schemas.microsoft.com/office/powerpoint/2010/main" val="105159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1. feladat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1678" y="1325881"/>
            <a:ext cx="9684546" cy="24780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 smtClean="0"/>
              <a:t>Léptess vissza az előzőekben látott képekhez! </a:t>
            </a:r>
          </a:p>
          <a:p>
            <a:pPr marL="0" indent="0">
              <a:buNone/>
            </a:pPr>
            <a:r>
              <a:rPr lang="hu-HU" sz="2400" b="1" dirty="0" smtClean="0"/>
              <a:t>Írd ki mindegyik képről a füzetedbe a felszólító módú igealakokat egymás mellé, vesszővel elválasztva!</a:t>
            </a:r>
          </a:p>
          <a:p>
            <a:pPr marL="0" indent="0">
              <a:buNone/>
            </a:pPr>
            <a:endParaRPr lang="hu-HU" sz="2400" b="1" dirty="0"/>
          </a:p>
          <a:p>
            <a:pPr marL="0" indent="0">
              <a:buNone/>
            </a:pPr>
            <a:r>
              <a:rPr lang="hu-HU" sz="2400" b="1" dirty="0" smtClean="0">
                <a:solidFill>
                  <a:srgbClr val="00B050"/>
                </a:solidFill>
              </a:rPr>
              <a:t>Ha elkészültél, zölddel ellenőrizz! </a:t>
            </a:r>
            <a:r>
              <a:rPr lang="hu-HU" i="1" dirty="0" smtClean="0">
                <a:solidFill>
                  <a:schemeClr val="tx1"/>
                </a:solidFill>
              </a:rPr>
              <a:t>(a sorrend nem számít)</a:t>
            </a:r>
            <a:endParaRPr lang="hu-HU" i="1" dirty="0">
              <a:solidFill>
                <a:schemeClr val="tx1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251678" y="4654296"/>
            <a:ext cx="10178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Helyes megoldás: </a:t>
            </a:r>
          </a:p>
          <a:p>
            <a:r>
              <a:rPr lang="hu-HU" sz="2400" dirty="0" smtClean="0"/>
              <a:t>Maradjanak, vigyázzunk, </a:t>
            </a:r>
            <a:r>
              <a:rPr lang="hu-HU" sz="2400" dirty="0" err="1" smtClean="0"/>
              <a:t>tartsd</a:t>
            </a:r>
            <a:r>
              <a:rPr lang="hu-HU" sz="2400" dirty="0" smtClean="0"/>
              <a:t> meg, viseld, moss, állj, olvasd el, figyelj, ülj le, gondolkodj el, színezd ki, beszéljétek meg, vitatkozz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76546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2. feladat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1678" y="1316737"/>
            <a:ext cx="10178322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 smtClean="0"/>
              <a:t>Az előbb leírt szavakban </a:t>
            </a:r>
            <a:r>
              <a:rPr lang="hu-HU" sz="2400" dirty="0" err="1" smtClean="0">
                <a:solidFill>
                  <a:srgbClr val="FF0000"/>
                </a:solidFill>
              </a:rPr>
              <a:t>válaszd</a:t>
            </a:r>
            <a:r>
              <a:rPr lang="hu-HU" sz="2400" dirty="0" smtClean="0">
                <a:solidFill>
                  <a:srgbClr val="FF0000"/>
                </a:solidFill>
              </a:rPr>
              <a:t> le a toldalékot a szótőről </a:t>
            </a:r>
            <a:r>
              <a:rPr lang="hu-HU" sz="2400" dirty="0" smtClean="0"/>
              <a:t>piros színessel! Zölddel pedig írd át a </a:t>
            </a:r>
            <a:r>
              <a:rPr lang="hu-HU" sz="2400" dirty="0" smtClean="0">
                <a:solidFill>
                  <a:srgbClr val="00B050"/>
                </a:solidFill>
              </a:rPr>
              <a:t>felszólító mód jelét</a:t>
            </a:r>
            <a:r>
              <a:rPr lang="hu-HU" sz="2400" dirty="0" smtClean="0"/>
              <a:t>!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hu-HU" sz="2400" dirty="0" smtClean="0"/>
              <a:t>Mutatom: </a:t>
            </a:r>
          </a:p>
          <a:p>
            <a:pPr marL="0" indent="0">
              <a:buNone/>
            </a:pPr>
            <a:endParaRPr lang="hu-HU" sz="2400" dirty="0"/>
          </a:p>
          <a:p>
            <a:pPr marL="0" indent="0" algn="ctr">
              <a:buNone/>
            </a:pPr>
            <a:r>
              <a:rPr lang="hu-HU" sz="4800" dirty="0" smtClean="0"/>
              <a:t>Marad</a:t>
            </a:r>
            <a:r>
              <a:rPr lang="hu-HU" sz="4800" dirty="0" smtClean="0">
                <a:solidFill>
                  <a:srgbClr val="00B050"/>
                </a:solidFill>
              </a:rPr>
              <a:t>j</a:t>
            </a:r>
            <a:r>
              <a:rPr lang="hu-HU" sz="4800" dirty="0" smtClean="0"/>
              <a:t>anak</a:t>
            </a:r>
            <a:endParaRPr lang="hu-HU" sz="4800" dirty="0"/>
          </a:p>
        </p:txBody>
      </p:sp>
      <p:cxnSp>
        <p:nvCxnSpPr>
          <p:cNvPr id="5" name="Egyenes összekötő 4"/>
          <p:cNvCxnSpPr/>
          <p:nvPr/>
        </p:nvCxnSpPr>
        <p:spPr>
          <a:xfrm>
            <a:off x="6483096" y="3547872"/>
            <a:ext cx="0" cy="13624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2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3. feladat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1678" y="1307593"/>
            <a:ext cx="10178322" cy="896111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Az ábrán egy igekötős ige rejtőzött el. Keresd meg és írd le a felszólító módú alakjait is!</a:t>
            </a:r>
          </a:p>
          <a:p>
            <a:pPr marL="0" indent="0">
              <a:buNone/>
            </a:pPr>
            <a:r>
              <a:rPr lang="hu-HU" sz="1800" i="1" dirty="0" smtClean="0"/>
              <a:t>Csak a megtalált ige ragozását (személlyel és számmal együtt) írd le!</a:t>
            </a:r>
            <a:endParaRPr lang="hu-HU" sz="1800" i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t="14973"/>
          <a:stretch/>
        </p:blipFill>
        <p:spPr>
          <a:xfrm>
            <a:off x="1956228" y="2268422"/>
            <a:ext cx="8279544" cy="421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6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52055"/>
          </a:xfrm>
        </p:spPr>
        <p:txBody>
          <a:bodyPr/>
          <a:lstStyle/>
          <a:p>
            <a:r>
              <a:rPr lang="hu-HU" dirty="0" smtClean="0"/>
              <a:t>4. feladat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1678" y="1325881"/>
            <a:ext cx="10178322" cy="1399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 smtClean="0"/>
              <a:t>Az előzőhöz hasonló lesz a feladatod, ragozd az </a:t>
            </a:r>
            <a:r>
              <a:rPr lang="hu-HU" sz="2400" dirty="0" smtClean="0">
                <a:solidFill>
                  <a:srgbClr val="FF0000"/>
                </a:solidFill>
              </a:rPr>
              <a:t>iszik</a:t>
            </a:r>
            <a:r>
              <a:rPr lang="hu-HU" sz="2400" dirty="0" smtClean="0"/>
              <a:t> igét a megadottak szerint! </a:t>
            </a:r>
          </a:p>
          <a:p>
            <a:pPr marL="0" indent="0">
              <a:buNone/>
            </a:pPr>
            <a:r>
              <a:rPr lang="hu-HU" dirty="0" smtClean="0"/>
              <a:t> </a:t>
            </a:r>
            <a:r>
              <a:rPr lang="hu-HU" i="1" dirty="0" smtClean="0"/>
              <a:t>Itt is írd ki a ragozott alak számát és személyét is!</a:t>
            </a:r>
            <a:endParaRPr lang="hu-HU" i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02" y="2633472"/>
            <a:ext cx="9591788" cy="232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8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Jelvény</Template>
  <TotalTime>46</TotalTime>
  <Words>202</Words>
  <Application>Microsoft Office PowerPoint</Application>
  <PresentationFormat>Szélesvásznú</PresentationFormat>
  <Paragraphs>27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Gill Sans MT</vt:lpstr>
      <vt:lpstr>Impact</vt:lpstr>
      <vt:lpstr>Segoe Print</vt:lpstr>
      <vt:lpstr>Badge</vt:lpstr>
      <vt:lpstr>igemódok</vt:lpstr>
      <vt:lpstr>A felszólító módú igék körülvesznek minket.</vt:lpstr>
      <vt:lpstr>De a járványhelyzeten kívül is vannak…</vt:lpstr>
      <vt:lpstr>Írd fel a füzetedbe egy új, üres oldalra: </vt:lpstr>
      <vt:lpstr>1. feladat</vt:lpstr>
      <vt:lpstr>2. feladat</vt:lpstr>
      <vt:lpstr>3. feladat</vt:lpstr>
      <vt:lpstr>4. feladat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igemódok</dc:title>
  <dc:creator>Windows-felhasználó</dc:creator>
  <cp:lastModifiedBy>Windows-felhasználó</cp:lastModifiedBy>
  <cp:revision>13</cp:revision>
  <dcterms:created xsi:type="dcterms:W3CDTF">2021-03-22T20:16:47Z</dcterms:created>
  <dcterms:modified xsi:type="dcterms:W3CDTF">2021-03-22T21:03:46Z</dcterms:modified>
</cp:coreProperties>
</file>