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67" r:id="rId9"/>
  </p:sldIdLst>
  <p:sldSz cx="9144000" cy="5143500" type="screen16x9"/>
  <p:notesSz cx="6858000" cy="9144000"/>
  <p:embeddedFontLst>
    <p:embeddedFont>
      <p:font typeface="Amatic SC" panose="020B0604020202020204" charset="-79"/>
      <p:regular r:id="rId11"/>
      <p:bold r:id="rId12"/>
    </p:embeddedFont>
    <p:embeddedFont>
      <p:font typeface="Bradley Hand ITC" panose="03070402050302030203" pitchFamily="66" charset="0"/>
      <p:regular r:id="rId13"/>
    </p:embeddedFont>
    <p:embeddedFont>
      <p:font typeface="Roboto Slab" panose="020B0604020202020204" charset="0"/>
      <p:regular r:id="rId14"/>
      <p:bold r:id="rId15"/>
    </p:embeddedFont>
    <p:embeddedFont>
      <p:font typeface="Didact Gothic" panose="020B0604020202020204" charset="0"/>
      <p:regular r:id="rId16"/>
    </p:embeddedFont>
    <p:embeddedFont>
      <p:font typeface="Fira Sans Extra Condensed Medium" panose="020B0604020202020204" charset="0"/>
      <p:regular r:id="rId17"/>
      <p:bold r:id="rId18"/>
      <p:italic r:id="rId19"/>
      <p:boldItalic r:id="rId20"/>
    </p:embeddedFont>
    <p:embeddedFont>
      <p:font typeface="Ebrima" panose="02000000000000000000" pitchFamily="2" charset="0"/>
      <p:regular r:id="rId21"/>
      <p:bold r:id="rId22"/>
    </p:embeddedFont>
    <p:embeddedFont>
      <p:font typeface="Bahiana" panose="020B0604020202020204" charset="-18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3ED12FA-7A8C-46C8-AD37-49E3CBDE8C6C}">
  <a:tblStyle styleId="{F3ED12FA-7A8C-46C8-AD37-49E3CBDE8C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Téma alapján készült stílus 1 – 5. jelölőszín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12C8C85-51F0-491E-9774-3900AFEF0FD7}" styleName="Világos stílus 2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75f449325_7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75f449325_7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75f449325_7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75f449325_7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27df82de7_2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27df82de7_2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875f449325_7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875f449325_7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70c1df8b9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70c1df8b9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875f449325_7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875f449325_7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27df82de7_1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27df82de7_1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6ba96a1c4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6ba96a1c4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2336575" y="3352075"/>
            <a:ext cx="4470900" cy="5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861000" y="1391235"/>
            <a:ext cx="3422100" cy="1929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1">
  <p:cSld name="CUSTOM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subTitle" idx="1"/>
          </p:nvPr>
        </p:nvSpPr>
        <p:spPr>
          <a:xfrm>
            <a:off x="846624" y="3446468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2"/>
          </p:nvPr>
        </p:nvSpPr>
        <p:spPr>
          <a:xfrm>
            <a:off x="3500484" y="3446468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3"/>
          </p:nvPr>
        </p:nvSpPr>
        <p:spPr>
          <a:xfrm>
            <a:off x="6154325" y="3446468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ubTitle" idx="4"/>
          </p:nvPr>
        </p:nvSpPr>
        <p:spPr>
          <a:xfrm>
            <a:off x="846624" y="2915464"/>
            <a:ext cx="2154000" cy="531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ubTitle" idx="5"/>
          </p:nvPr>
        </p:nvSpPr>
        <p:spPr>
          <a:xfrm>
            <a:off x="3500484" y="2915464"/>
            <a:ext cx="2154000" cy="531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0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6"/>
          </p:nvPr>
        </p:nvSpPr>
        <p:spPr>
          <a:xfrm>
            <a:off x="6154324" y="2915464"/>
            <a:ext cx="2154000" cy="531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ctrTitle"/>
          </p:nvPr>
        </p:nvSpPr>
        <p:spPr>
          <a:xfrm>
            <a:off x="1792500" y="521575"/>
            <a:ext cx="5559000" cy="5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9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9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_1_1_1">
    <p:bg>
      <p:bgPr>
        <a:solidFill>
          <a:schemeClr val="dk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 flipH="1">
            <a:off x="3881019" y="1035189"/>
            <a:ext cx="38631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 flipH="1">
            <a:off x="4481924" y="3260235"/>
            <a:ext cx="3262200" cy="6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96697" y="1150050"/>
            <a:ext cx="1410600" cy="940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382450" y="216225"/>
            <a:ext cx="8379119" cy="4737380"/>
          </a:xfrm>
          <a:custGeom>
            <a:avLst/>
            <a:gdLst/>
            <a:ahLst/>
            <a:cxnLst/>
            <a:rect l="l" t="t" r="r" b="b"/>
            <a:pathLst>
              <a:path w="40261" h="29674" extrusionOk="0">
                <a:moveTo>
                  <a:pt x="36473" y="989"/>
                </a:moveTo>
                <a:cubicBezTo>
                  <a:pt x="36245" y="944"/>
                  <a:pt x="36017" y="903"/>
                  <a:pt x="35789" y="882"/>
                </a:cubicBezTo>
                <a:cubicBezTo>
                  <a:pt x="34672" y="778"/>
                  <a:pt x="33552" y="713"/>
                  <a:pt x="32429" y="685"/>
                </a:cubicBezTo>
                <a:cubicBezTo>
                  <a:pt x="30887" y="640"/>
                  <a:pt x="29349" y="654"/>
                  <a:pt x="27811" y="640"/>
                </a:cubicBezTo>
                <a:cubicBezTo>
                  <a:pt x="27210" y="636"/>
                  <a:pt x="26615" y="640"/>
                  <a:pt x="26013" y="630"/>
                </a:cubicBezTo>
                <a:cubicBezTo>
                  <a:pt x="25312" y="619"/>
                  <a:pt x="24607" y="598"/>
                  <a:pt x="23906" y="560"/>
                </a:cubicBezTo>
                <a:cubicBezTo>
                  <a:pt x="22419" y="477"/>
                  <a:pt x="20929" y="432"/>
                  <a:pt x="19447" y="260"/>
                </a:cubicBezTo>
                <a:cubicBezTo>
                  <a:pt x="17984" y="94"/>
                  <a:pt x="16529" y="18"/>
                  <a:pt x="15067" y="8"/>
                </a:cubicBezTo>
                <a:cubicBezTo>
                  <a:pt x="13765" y="0"/>
                  <a:pt x="12471" y="91"/>
                  <a:pt x="11172" y="198"/>
                </a:cubicBezTo>
                <a:cubicBezTo>
                  <a:pt x="10629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8" y="73"/>
                  <a:pt x="6409" y="73"/>
                  <a:pt x="6257" y="91"/>
                </a:cubicBezTo>
                <a:cubicBezTo>
                  <a:pt x="5289" y="270"/>
                  <a:pt x="4318" y="453"/>
                  <a:pt x="3350" y="640"/>
                </a:cubicBezTo>
                <a:cubicBezTo>
                  <a:pt x="2665" y="767"/>
                  <a:pt x="2081" y="1069"/>
                  <a:pt x="1677" y="1694"/>
                </a:cubicBezTo>
                <a:cubicBezTo>
                  <a:pt x="1338" y="2209"/>
                  <a:pt x="962" y="2720"/>
                  <a:pt x="810" y="3342"/>
                </a:cubicBezTo>
                <a:cubicBezTo>
                  <a:pt x="647" y="4010"/>
                  <a:pt x="502" y="4680"/>
                  <a:pt x="516" y="5400"/>
                </a:cubicBezTo>
                <a:cubicBezTo>
                  <a:pt x="519" y="5786"/>
                  <a:pt x="446" y="6170"/>
                  <a:pt x="416" y="6561"/>
                </a:cubicBezTo>
                <a:cubicBezTo>
                  <a:pt x="350" y="7283"/>
                  <a:pt x="280" y="8002"/>
                  <a:pt x="236" y="8731"/>
                </a:cubicBezTo>
                <a:cubicBezTo>
                  <a:pt x="188" y="9426"/>
                  <a:pt x="173" y="10128"/>
                  <a:pt x="149" y="10822"/>
                </a:cubicBezTo>
                <a:cubicBezTo>
                  <a:pt x="119" y="11915"/>
                  <a:pt x="73" y="13006"/>
                  <a:pt x="66" y="14096"/>
                </a:cubicBezTo>
                <a:cubicBezTo>
                  <a:pt x="57" y="15530"/>
                  <a:pt x="125" y="16961"/>
                  <a:pt x="63" y="18382"/>
                </a:cubicBezTo>
                <a:cubicBezTo>
                  <a:pt x="1" y="19844"/>
                  <a:pt x="14" y="21292"/>
                  <a:pt x="132" y="22750"/>
                </a:cubicBezTo>
                <a:cubicBezTo>
                  <a:pt x="215" y="23732"/>
                  <a:pt x="368" y="24700"/>
                  <a:pt x="709" y="25633"/>
                </a:cubicBezTo>
                <a:cubicBezTo>
                  <a:pt x="1193" y="26957"/>
                  <a:pt x="2030" y="27880"/>
                  <a:pt x="3250" y="28419"/>
                </a:cubicBezTo>
                <a:cubicBezTo>
                  <a:pt x="3858" y="28689"/>
                  <a:pt x="4477" y="28875"/>
                  <a:pt x="5109" y="29003"/>
                </a:cubicBezTo>
                <a:cubicBezTo>
                  <a:pt x="5787" y="29145"/>
                  <a:pt x="6478" y="29217"/>
                  <a:pt x="7170" y="29255"/>
                </a:cubicBezTo>
                <a:cubicBezTo>
                  <a:pt x="8967" y="29348"/>
                  <a:pt x="10764" y="29390"/>
                  <a:pt x="12565" y="29477"/>
                </a:cubicBezTo>
                <a:cubicBezTo>
                  <a:pt x="14237" y="29570"/>
                  <a:pt x="15901" y="29597"/>
                  <a:pt x="17570" y="29556"/>
                </a:cubicBezTo>
                <a:cubicBezTo>
                  <a:pt x="18634" y="29528"/>
                  <a:pt x="19706" y="29556"/>
                  <a:pt x="20774" y="29584"/>
                </a:cubicBezTo>
                <a:cubicBezTo>
                  <a:pt x="22392" y="29618"/>
                  <a:pt x="24005" y="29674"/>
                  <a:pt x="25619" y="29542"/>
                </a:cubicBezTo>
                <a:cubicBezTo>
                  <a:pt x="25983" y="29514"/>
                  <a:pt x="26349" y="29501"/>
                  <a:pt x="26709" y="29525"/>
                </a:cubicBezTo>
                <a:cubicBezTo>
                  <a:pt x="26771" y="29528"/>
                  <a:pt x="26830" y="29535"/>
                  <a:pt x="26888" y="29549"/>
                </a:cubicBezTo>
                <a:cubicBezTo>
                  <a:pt x="27133" y="29597"/>
                  <a:pt x="31195" y="28983"/>
                  <a:pt x="31322" y="28979"/>
                </a:cubicBezTo>
                <a:cubicBezTo>
                  <a:pt x="32335" y="28910"/>
                  <a:pt x="33348" y="28837"/>
                  <a:pt x="34361" y="28778"/>
                </a:cubicBezTo>
                <a:cubicBezTo>
                  <a:pt x="35370" y="28710"/>
                  <a:pt x="36379" y="28592"/>
                  <a:pt x="37399" y="28613"/>
                </a:cubicBezTo>
                <a:cubicBezTo>
                  <a:pt x="37941" y="28627"/>
                  <a:pt x="38353" y="28474"/>
                  <a:pt x="38713" y="28094"/>
                </a:cubicBezTo>
                <a:cubicBezTo>
                  <a:pt x="38871" y="27922"/>
                  <a:pt x="39024" y="27727"/>
                  <a:pt x="39152" y="27523"/>
                </a:cubicBezTo>
                <a:cubicBezTo>
                  <a:pt x="39559" y="26836"/>
                  <a:pt x="39804" y="26092"/>
                  <a:pt x="39857" y="25263"/>
                </a:cubicBezTo>
                <a:cubicBezTo>
                  <a:pt x="39978" y="23362"/>
                  <a:pt x="40109" y="21475"/>
                  <a:pt x="40227" y="19571"/>
                </a:cubicBezTo>
                <a:cubicBezTo>
                  <a:pt x="40261" y="19014"/>
                  <a:pt x="40257" y="18457"/>
                  <a:pt x="40251" y="17894"/>
                </a:cubicBezTo>
                <a:cubicBezTo>
                  <a:pt x="40251" y="16463"/>
                  <a:pt x="40227" y="15039"/>
                  <a:pt x="40219" y="13612"/>
                </a:cubicBezTo>
                <a:cubicBezTo>
                  <a:pt x="40219" y="12267"/>
                  <a:pt x="40147" y="10923"/>
                  <a:pt x="40029" y="9585"/>
                </a:cubicBezTo>
                <a:cubicBezTo>
                  <a:pt x="39946" y="8600"/>
                  <a:pt x="39911" y="7622"/>
                  <a:pt x="39843" y="6640"/>
                </a:cubicBezTo>
                <a:cubicBezTo>
                  <a:pt x="39795" y="6028"/>
                  <a:pt x="39742" y="5410"/>
                  <a:pt x="39656" y="4798"/>
                </a:cubicBezTo>
                <a:cubicBezTo>
                  <a:pt x="39493" y="3754"/>
                  <a:pt x="39134" y="2787"/>
                  <a:pt x="38529" y="1922"/>
                </a:cubicBezTo>
                <a:cubicBezTo>
                  <a:pt x="38291" y="1576"/>
                  <a:pt x="38011" y="1314"/>
                  <a:pt x="37610" y="1235"/>
                </a:cubicBezTo>
                <a:cubicBezTo>
                  <a:pt x="37596" y="1231"/>
                  <a:pt x="37582" y="1227"/>
                  <a:pt x="37568" y="1224"/>
                </a:cubicBezTo>
                <a:cubicBezTo>
                  <a:pt x="37499" y="1214"/>
                  <a:pt x="37430" y="1200"/>
                  <a:pt x="37361" y="1186"/>
                </a:cubicBezTo>
                <a:cubicBezTo>
                  <a:pt x="37064" y="1128"/>
                  <a:pt x="36770" y="1051"/>
                  <a:pt x="36473" y="989"/>
                </a:cubicBezTo>
                <a:close/>
              </a:path>
            </a:pathLst>
          </a:custGeom>
          <a:solidFill>
            <a:srgbClr val="F8F5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081875" y="291577"/>
            <a:ext cx="3226800" cy="15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 flipH="1">
            <a:off x="1081875" y="3560050"/>
            <a:ext cx="3853200" cy="9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ctrTitle"/>
          </p:nvPr>
        </p:nvSpPr>
        <p:spPr>
          <a:xfrm>
            <a:off x="1792500" y="521575"/>
            <a:ext cx="5559000" cy="5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>
            <a:off x="4987050" y="3311825"/>
            <a:ext cx="32319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2"/>
          </p:nvPr>
        </p:nvSpPr>
        <p:spPr>
          <a:xfrm>
            <a:off x="925050" y="3315325"/>
            <a:ext cx="32319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3"/>
          </p:nvPr>
        </p:nvSpPr>
        <p:spPr>
          <a:xfrm>
            <a:off x="4987050" y="2724031"/>
            <a:ext cx="3231900" cy="361800"/>
          </a:xfrm>
          <a:prstGeom prst="rect">
            <a:avLst/>
          </a:prstGeom>
          <a:noFill/>
        </p:spPr>
        <p:txBody>
          <a:bodyPr spcFirstLastPara="1" wrap="square" lIns="91425" tIns="91425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925050" y="2724019"/>
            <a:ext cx="3231900" cy="361800"/>
          </a:xfrm>
          <a:prstGeom prst="rect">
            <a:avLst/>
          </a:prstGeom>
          <a:noFill/>
        </p:spPr>
        <p:txBody>
          <a:bodyPr spcFirstLastPara="1" wrap="square" lIns="91425" tIns="91425" rIns="91425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000" b="1"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ctrTitle"/>
          </p:nvPr>
        </p:nvSpPr>
        <p:spPr>
          <a:xfrm>
            <a:off x="3071050" y="1177457"/>
            <a:ext cx="3012000" cy="12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2160500" y="2565371"/>
            <a:ext cx="4766400" cy="149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ctrTitle"/>
          </p:nvPr>
        </p:nvSpPr>
        <p:spPr>
          <a:xfrm>
            <a:off x="1131932" y="1289163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ubTitle" idx="1"/>
          </p:nvPr>
        </p:nvSpPr>
        <p:spPr>
          <a:xfrm flipH="1">
            <a:off x="1132012" y="1714988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ubTitle" idx="2"/>
          </p:nvPr>
        </p:nvSpPr>
        <p:spPr>
          <a:xfrm flipH="1">
            <a:off x="1132012" y="3445364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subTitle" idx="3"/>
          </p:nvPr>
        </p:nvSpPr>
        <p:spPr>
          <a:xfrm flipH="1">
            <a:off x="5395170" y="1713525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subTitle" idx="4"/>
          </p:nvPr>
        </p:nvSpPr>
        <p:spPr>
          <a:xfrm flipH="1">
            <a:off x="5395170" y="3446719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ctrTitle" idx="5"/>
          </p:nvPr>
        </p:nvSpPr>
        <p:spPr>
          <a:xfrm>
            <a:off x="1131932" y="3019238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ctrTitle" idx="6"/>
          </p:nvPr>
        </p:nvSpPr>
        <p:spPr>
          <a:xfrm>
            <a:off x="5395169" y="1287800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ctrTitle" idx="7"/>
          </p:nvPr>
        </p:nvSpPr>
        <p:spPr>
          <a:xfrm>
            <a:off x="5395169" y="3020672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ctrTitle"/>
          </p:nvPr>
        </p:nvSpPr>
        <p:spPr>
          <a:xfrm>
            <a:off x="1203594" y="1289163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ubTitle" idx="1"/>
          </p:nvPr>
        </p:nvSpPr>
        <p:spPr>
          <a:xfrm flipH="1">
            <a:off x="1203675" y="1714988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2"/>
          </p:nvPr>
        </p:nvSpPr>
        <p:spPr>
          <a:xfrm flipH="1">
            <a:off x="1203675" y="3445364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3"/>
          </p:nvPr>
        </p:nvSpPr>
        <p:spPr>
          <a:xfrm flipH="1">
            <a:off x="5323508" y="1713525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4"/>
          </p:nvPr>
        </p:nvSpPr>
        <p:spPr>
          <a:xfrm flipH="1">
            <a:off x="5323508" y="3446719"/>
            <a:ext cx="26169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ctrTitle" idx="5"/>
          </p:nvPr>
        </p:nvSpPr>
        <p:spPr>
          <a:xfrm>
            <a:off x="1203594" y="3019238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ctrTitle" idx="6"/>
          </p:nvPr>
        </p:nvSpPr>
        <p:spPr>
          <a:xfrm>
            <a:off x="5323507" y="1287800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ctrTitle" idx="7"/>
          </p:nvPr>
        </p:nvSpPr>
        <p:spPr>
          <a:xfrm>
            <a:off x="5323507" y="3020672"/>
            <a:ext cx="26169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1379264" y="3256549"/>
            <a:ext cx="5061900" cy="40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1379275" y="1944949"/>
            <a:ext cx="6503100" cy="121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720050" y="1300800"/>
            <a:ext cx="7703700" cy="32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200"/>
            </a:lvl1pPr>
            <a:lvl2pPr marL="914400" lvl="1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2pPr>
            <a:lvl3pPr marL="1371600" lvl="2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3pPr>
            <a:lvl4pPr marL="1828800" lvl="3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4pPr>
            <a:lvl5pPr marL="2286000" lvl="4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5pPr>
            <a:lvl6pPr marL="2743200" lvl="5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6pPr>
            <a:lvl7pPr marL="3200400" lvl="6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7pPr>
            <a:lvl8pPr marL="3657600" lvl="7" indent="-2984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8pPr>
            <a:lvl9pPr marL="4114800" lvl="8" indent="-29845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ctrTitle"/>
          </p:nvPr>
        </p:nvSpPr>
        <p:spPr>
          <a:xfrm>
            <a:off x="1792500" y="521575"/>
            <a:ext cx="5559000" cy="5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8" r:id="rId6"/>
    <p:sldLayoutId id="2147483659" r:id="rId7"/>
    <p:sldLayoutId id="2147483660" r:id="rId8"/>
    <p:sldLayoutId id="2147483661" r:id="rId9"/>
    <p:sldLayoutId id="2147483664" r:id="rId10"/>
    <p:sldLayoutId id="2147483668" r:id="rId11"/>
    <p:sldLayoutId id="2147483669" r:id="rId12"/>
    <p:sldLayoutId id="2147483670" r:id="rId13"/>
    <p:sldLayoutId id="214748367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>
            <a:spLocks noGrp="1"/>
          </p:cNvSpPr>
          <p:nvPr>
            <p:ph type="ctrTitle"/>
          </p:nvPr>
        </p:nvSpPr>
        <p:spPr>
          <a:xfrm>
            <a:off x="2861000" y="1543635"/>
            <a:ext cx="3422100" cy="19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 smtClean="0">
                <a:solidFill>
                  <a:schemeClr val="accent6"/>
                </a:solidFill>
                <a:latin typeface="Bradley Hand ITC" panose="03070402050302030203" pitchFamily="66" charset="0"/>
              </a:rPr>
              <a:t>Happy</a:t>
            </a:r>
            <a:r>
              <a:rPr lang="en" dirty="0" smtClean="0">
                <a:solidFill>
                  <a:schemeClr val="accent6"/>
                </a:solidFill>
                <a:latin typeface="Bradley Hand ITC" panose="03070402050302030203" pitchFamily="66" charset="0"/>
              </a:rPr>
              <a:t> </a:t>
            </a:r>
            <a:r>
              <a:rPr lang="hu-HU" dirty="0" err="1" smtClean="0">
                <a:latin typeface="Bradley Hand ITC" panose="03070402050302030203" pitchFamily="66" charset="0"/>
              </a:rPr>
              <a:t>Easter</a:t>
            </a:r>
            <a:endParaRPr dirty="0">
              <a:latin typeface="Bradley Hand ITC" panose="03070402050302030203" pitchFamily="66" charset="0"/>
            </a:endParaRPr>
          </a:p>
        </p:txBody>
      </p:sp>
      <p:sp>
        <p:nvSpPr>
          <p:cNvPr id="124" name="Google Shape;124;p28"/>
          <p:cNvSpPr txBox="1">
            <a:spLocks noGrp="1"/>
          </p:cNvSpPr>
          <p:nvPr>
            <p:ph type="subTitle" idx="1"/>
          </p:nvPr>
        </p:nvSpPr>
        <p:spPr>
          <a:xfrm>
            <a:off x="2336575" y="3504475"/>
            <a:ext cx="4470900" cy="589200"/>
          </a:xfrm>
          <a:prstGeom prst="rect">
            <a:avLst/>
          </a:prstGeom>
        </p:spPr>
        <p:txBody>
          <a:bodyPr spcFirstLastPara="1" wrap="square" lIns="91425" tIns="182875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hu-HU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Kellemes Húsvéti Ünnepeket!</a:t>
            </a:r>
            <a:endParaRPr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>
            <a:spLocks noGrp="1"/>
          </p:cNvSpPr>
          <p:nvPr>
            <p:ph type="ctrTitle"/>
          </p:nvPr>
        </p:nvSpPr>
        <p:spPr>
          <a:xfrm>
            <a:off x="725699" y="318375"/>
            <a:ext cx="6894301" cy="5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hu-HU" sz="3200" dirty="0">
                <a:latin typeface="Bradley Hand ITC" panose="03070402050302030203" pitchFamily="66" charset="0"/>
              </a:rPr>
              <a:t>Írd fel a füzetedbe egy új, üres oldalra: </a:t>
            </a:r>
            <a:endParaRPr sz="3200" dirty="0">
              <a:latin typeface="Bradley Hand ITC" panose="03070402050302030203" pitchFamily="66" charset="0"/>
            </a:endParaRPr>
          </a:p>
        </p:txBody>
      </p:sp>
      <p:sp>
        <p:nvSpPr>
          <p:cNvPr id="5" name="Tartalom helye 2"/>
          <p:cNvSpPr txBox="1">
            <a:spLocks/>
          </p:cNvSpPr>
          <p:nvPr/>
        </p:nvSpPr>
        <p:spPr>
          <a:xfrm>
            <a:off x="1023258" y="1611086"/>
            <a:ext cx="6320970" cy="33069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idact Gothic"/>
              <a:buAutoNum type="arabicPeriod"/>
              <a:defRPr sz="12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alphaL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romanL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arabi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alphaL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romanL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arabi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uli"/>
              <a:buAutoNum type="alphaL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Muli"/>
              <a:buAutoNum type="romanLcPeriod"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ctr">
              <a:buFont typeface="Didact Gothic"/>
              <a:buNone/>
            </a:pPr>
            <a:r>
              <a:rPr lang="hu-HU" sz="4800" u="sng" dirty="0" smtClean="0">
                <a:uFill>
                  <a:solidFill>
                    <a:srgbClr val="FF0000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68. óra</a:t>
            </a:r>
          </a:p>
          <a:p>
            <a:pPr marL="0" indent="0" algn="ctr">
              <a:buFont typeface="Didact Gothic"/>
              <a:buNone/>
            </a:pPr>
            <a:r>
              <a:rPr lang="hu-HU" sz="4800" u="sng" dirty="0" smtClean="0">
                <a:uFill>
                  <a:solidFill>
                    <a:srgbClr val="FF0000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</a:t>
            </a:r>
          </a:p>
          <a:p>
            <a:pPr marL="0" indent="0" algn="ctr">
              <a:buFont typeface="Didact Gothic"/>
              <a:buNone/>
            </a:pPr>
            <a:r>
              <a:rPr lang="hu-HU" sz="4800" u="sng" dirty="0" smtClean="0">
                <a:uFill>
                  <a:solidFill>
                    <a:srgbClr val="0070C0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–d, -</a:t>
            </a:r>
            <a:r>
              <a:rPr lang="hu-HU" sz="4800" u="sng" dirty="0" err="1" smtClean="0">
                <a:uFill>
                  <a:solidFill>
                    <a:srgbClr val="0070C0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</a:t>
            </a:r>
            <a:r>
              <a:rPr lang="hu-HU" sz="4800" u="sng" dirty="0" smtClean="0">
                <a:uFill>
                  <a:solidFill>
                    <a:srgbClr val="0070C0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végű igék </a:t>
            </a:r>
            <a:endParaRPr lang="hu-HU" sz="4800" u="sng" dirty="0">
              <a:uFill>
                <a:solidFill>
                  <a:srgbClr val="0070C0"/>
                </a:solidFill>
              </a:u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653085" y="1676055"/>
            <a:ext cx="1719072" cy="92102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lt1"/>
              </a:buClr>
              <a:buSzPts val="1100"/>
              <a:buFont typeface="Didact Gothic"/>
              <a:buNone/>
              <a:defRPr sz="4800" u="sng">
                <a:solidFill>
                  <a:schemeClr val="lt1"/>
                </a:solidFill>
                <a:uFill>
                  <a:solidFill>
                    <a:srgbClr val="FF0000"/>
                  </a:solidFill>
                </a:uFill>
                <a:latin typeface="Didact Gothic"/>
                <a:ea typeface="Didact Gothic"/>
                <a:cs typeface="Didact Gothic"/>
              </a:defRPr>
            </a:lvl1pPr>
            <a:lvl2pPr marL="9144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alphaL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2pPr>
            <a:lvl3pPr marL="13716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romanL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3pPr>
            <a:lvl4pPr marL="18288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arabi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4pPr>
            <a:lvl5pPr marL="22860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alphaL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5pPr>
            <a:lvl6pPr marL="27432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romanL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6pPr>
            <a:lvl7pPr marL="32004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arabi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7pPr>
            <a:lvl8pPr marL="3657600" indent="-298450">
              <a:spcBef>
                <a:spcPts val="1600"/>
              </a:spcBef>
              <a:buClr>
                <a:schemeClr val="lt1"/>
              </a:buClr>
              <a:buSzPts val="1100"/>
              <a:buFont typeface="Muli"/>
              <a:buAutoNum type="alphaL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8pPr>
            <a:lvl9pPr marL="4114800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Muli"/>
              <a:buAutoNum type="romanLcPeriod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9pPr>
          </a:lstStyle>
          <a:p>
            <a:r>
              <a:rPr lang="hu-HU" sz="4000" u="none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03.24.</a:t>
            </a:r>
            <a:endParaRPr lang="hu-HU" sz="4000" u="none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 txBox="1">
            <a:spLocks/>
          </p:cNvSpPr>
          <p:nvPr/>
        </p:nvSpPr>
        <p:spPr>
          <a:xfrm>
            <a:off x="838200" y="365126"/>
            <a:ext cx="5448300" cy="1145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2400" b="1" i="0" u="none" strike="noStrike" cap="none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matic SC"/>
              <a:buNone/>
              <a:defRPr sz="14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hu-HU" sz="3200" dirty="0" smtClean="0">
                <a:latin typeface="Bradley Hand ITC" panose="03070402050302030203" pitchFamily="66" charset="0"/>
              </a:rPr>
              <a:t>Tankönyv 81 .oldal 1. feladat</a:t>
            </a:r>
            <a:endParaRPr lang="hu-HU" sz="3200" dirty="0">
              <a:latin typeface="Bradley Hand ITC" panose="03070402050302030203" pitchFamily="66" charset="0"/>
            </a:endParaRP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1783829" y="1798821"/>
            <a:ext cx="2263516" cy="9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ctr">
              <a:lnSpc>
                <a:spcPct val="150000"/>
              </a:lnSpc>
            </a:pPr>
            <a:r>
              <a:rPr lang="hu-HU" sz="45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Alu</a:t>
            </a:r>
            <a:r>
              <a:rPr lang="hu-HU" sz="45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</a:t>
            </a:r>
            <a:r>
              <a:rPr lang="hu-HU" sz="4500" dirty="0" smtClean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</a:t>
            </a:r>
            <a:r>
              <a:rPr lang="hu-HU" sz="45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ál </a:t>
            </a:r>
            <a:endParaRPr lang="hu-HU" sz="4500" dirty="0" smtClean="0">
              <a:solidFill>
                <a:schemeClr val="accent1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4821836" y="1791325"/>
            <a:ext cx="2263516" cy="9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2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ctr">
              <a:lnSpc>
                <a:spcPct val="150000"/>
              </a:lnSpc>
            </a:pPr>
            <a:r>
              <a:rPr lang="hu-HU" sz="45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Áld</a:t>
            </a:r>
            <a:r>
              <a:rPr lang="hu-HU" sz="4500" dirty="0" smtClean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</a:t>
            </a:r>
            <a:r>
              <a:rPr lang="hu-HU" sz="45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</a:t>
            </a:r>
            <a:endParaRPr lang="hu-HU" sz="4500" dirty="0" smtClean="0">
              <a:solidFill>
                <a:schemeClr val="accent1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838200" y="2908091"/>
            <a:ext cx="7532558" cy="176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lnSpc>
                <a:spcPct val="150000"/>
              </a:lnSpc>
              <a:buClr>
                <a:schemeClr val="lt1"/>
              </a:buClr>
              <a:buSzPts val="1400"/>
              <a:buFont typeface="Didact Gothic"/>
              <a:buNone/>
              <a:defRPr sz="48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1pPr>
            <a:lvl2pPr marL="914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2pPr>
            <a:lvl3pPr marL="1371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3pPr>
            <a:lvl4pPr marL="1828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4pPr>
            <a:lvl5pPr marL="22860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5pPr>
            <a:lvl6pPr marL="27432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6pPr>
            <a:lvl7pPr marL="3200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7pPr>
            <a:lvl8pPr marL="3657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8pPr>
            <a:lvl9pPr marL="4114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9pPr>
          </a:lstStyle>
          <a:p>
            <a:r>
              <a:rPr lang="hu-HU" sz="3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Figyeld meg a két szó írását és kiejtését? Mit vettél észre?</a:t>
            </a:r>
          </a:p>
        </p:txBody>
      </p:sp>
      <p:cxnSp>
        <p:nvCxnSpPr>
          <p:cNvPr id="9" name="Egyenes összekötő 8"/>
          <p:cNvCxnSpPr/>
          <p:nvPr/>
        </p:nvCxnSpPr>
        <p:spPr>
          <a:xfrm flipH="1">
            <a:off x="3191032" y="1577805"/>
            <a:ext cx="7495" cy="13302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 flipH="1">
            <a:off x="3344056" y="1577805"/>
            <a:ext cx="7495" cy="13302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>
          <a:xfrm flipH="1">
            <a:off x="6141923" y="1630674"/>
            <a:ext cx="7495" cy="13302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/>
        </p:nvCxnSpPr>
        <p:spPr>
          <a:xfrm flipH="1">
            <a:off x="6286500" y="1624606"/>
            <a:ext cx="7495" cy="13302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Csoportba foglalás 15"/>
          <p:cNvGrpSpPr/>
          <p:nvPr/>
        </p:nvGrpSpPr>
        <p:grpSpPr>
          <a:xfrm>
            <a:off x="6988629" y="-68379"/>
            <a:ext cx="2249714" cy="1215881"/>
            <a:chOff x="6894286" y="18707"/>
            <a:chExt cx="2249714" cy="1215881"/>
          </a:xfrm>
        </p:grpSpPr>
        <p:sp>
          <p:nvSpPr>
            <p:cNvPr id="17" name="Felhő 16"/>
            <p:cNvSpPr/>
            <p:nvPr/>
          </p:nvSpPr>
          <p:spPr>
            <a:xfrm>
              <a:off x="6894286" y="18707"/>
              <a:ext cx="2249714" cy="1215881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övegdoboz 17"/>
            <p:cNvSpPr txBox="1"/>
            <p:nvPr/>
          </p:nvSpPr>
          <p:spPr>
            <a:xfrm>
              <a:off x="7295481" y="256959"/>
              <a:ext cx="15385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Ezt a feladatot a füzetedbe írd!</a:t>
              </a:r>
              <a:endParaRPr lang="hu-HU" sz="1600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ím 1"/>
          <p:cNvSpPr txBox="1">
            <a:spLocks/>
          </p:cNvSpPr>
          <p:nvPr/>
        </p:nvSpPr>
        <p:spPr>
          <a:xfrm>
            <a:off x="688299" y="395106"/>
            <a:ext cx="5414958" cy="108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lt2"/>
              </a:buClr>
              <a:buSzPts val="1400"/>
              <a:buFont typeface="Amatic SC"/>
              <a:buNone/>
              <a:defRPr sz="4000" b="1">
                <a:solidFill>
                  <a:schemeClr val="accent6"/>
                </a:solidFill>
                <a:latin typeface="Amatic SC"/>
                <a:ea typeface="Amatic SC"/>
                <a:cs typeface="Amatic SC"/>
              </a:defRPr>
            </a:lvl1pPr>
            <a:lvl2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2pPr>
            <a:lvl3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3pPr>
            <a:lvl4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4pPr>
            <a:lvl5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5pPr>
            <a:lvl6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6pPr>
            <a:lvl7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7pPr>
            <a:lvl8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8pPr>
            <a:lvl9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9pPr>
          </a:lstStyle>
          <a:p>
            <a:r>
              <a:rPr lang="hu-HU" sz="3200" dirty="0">
                <a:latin typeface="Bradley Hand ITC" panose="03070402050302030203" pitchFamily="66" charset="0"/>
              </a:rPr>
              <a:t>Tankönyv </a:t>
            </a:r>
            <a:r>
              <a:rPr lang="hu-HU" sz="3200" dirty="0" smtClean="0">
                <a:latin typeface="Bradley Hand ITC" panose="03070402050302030203" pitchFamily="66" charset="0"/>
              </a:rPr>
              <a:t>81. </a:t>
            </a:r>
            <a:r>
              <a:rPr lang="hu-HU" sz="3200" dirty="0">
                <a:latin typeface="Bradley Hand ITC" panose="03070402050302030203" pitchFamily="66" charset="0"/>
              </a:rPr>
              <a:t>oldal 2. feladat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688299" y="1089545"/>
            <a:ext cx="7532558" cy="704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lnSpc>
                <a:spcPct val="150000"/>
              </a:lnSpc>
              <a:buClr>
                <a:schemeClr val="lt1"/>
              </a:buClr>
              <a:buSzPts val="1400"/>
              <a:buFont typeface="Didact Gothic"/>
              <a:buNone/>
              <a:defRPr sz="48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1pPr>
            <a:lvl2pPr marL="914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2pPr>
            <a:lvl3pPr marL="1371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3pPr>
            <a:lvl4pPr marL="1828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4pPr>
            <a:lvl5pPr marL="22860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5pPr>
            <a:lvl6pPr marL="27432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6pPr>
            <a:lvl7pPr marL="3200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7pPr>
            <a:lvl8pPr marL="3657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8pPr>
            <a:lvl9pPr marL="4114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9pPr>
          </a:lstStyle>
          <a:p>
            <a:pPr algn="l"/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Alakítd át az igéket felszólító mód T/1. személybe!</a:t>
            </a:r>
            <a:endParaRPr lang="hu-HU" sz="2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10" name="Tábláza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67910"/>
              </p:ext>
            </p:extLst>
          </p:nvPr>
        </p:nvGraphicFramePr>
        <p:xfrm>
          <a:off x="1036820" y="1866378"/>
          <a:ext cx="3332813" cy="26418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09010">
                  <a:extLst>
                    <a:ext uri="{9D8B030D-6E8A-4147-A177-3AD203B41FA5}">
                      <a16:colId xmlns:a16="http://schemas.microsoft.com/office/drawing/2014/main" val="3472231318"/>
                    </a:ext>
                  </a:extLst>
                </a:gridCol>
                <a:gridCol w="1823803">
                  <a:extLst>
                    <a:ext uri="{9D8B030D-6E8A-4147-A177-3AD203B41FA5}">
                      <a16:colId xmlns:a16="http://schemas.microsoft.com/office/drawing/2014/main" val="1825460262"/>
                    </a:ext>
                  </a:extLst>
                </a:gridCol>
              </a:tblGrid>
              <a:tr h="52837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Kijelentő</a:t>
                      </a:r>
                      <a:r>
                        <a:rPr lang="hu-H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mód</a:t>
                      </a:r>
                    </a:p>
                    <a:p>
                      <a:pPr algn="ctr"/>
                      <a:r>
                        <a:rPr lang="hu-H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E/3.</a:t>
                      </a:r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Felszólító mód</a:t>
                      </a:r>
                    </a:p>
                    <a:p>
                      <a:pPr algn="ctr"/>
                      <a:r>
                        <a:rPr lang="hu-H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T/1.</a:t>
                      </a:r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0387268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marad</a:t>
                      </a:r>
                      <a:endParaRPr lang="hu-HU" sz="28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5102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tud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793197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halad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06713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hord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310437"/>
                  </a:ext>
                </a:extLst>
              </a:tr>
            </a:tbl>
          </a:graphicData>
        </a:graphic>
      </p:graphicFrame>
      <p:graphicFrame>
        <p:nvGraphicFramePr>
          <p:cNvPr id="47" name="Táblázat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704925"/>
              </p:ext>
            </p:extLst>
          </p:nvPr>
        </p:nvGraphicFramePr>
        <p:xfrm>
          <a:off x="4864933" y="1866378"/>
          <a:ext cx="3306610" cy="26418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09010">
                  <a:extLst>
                    <a:ext uri="{9D8B030D-6E8A-4147-A177-3AD203B41FA5}">
                      <a16:colId xmlns:a16="http://schemas.microsoft.com/office/drawing/2014/main" val="3472231318"/>
                    </a:ext>
                  </a:extLst>
                </a:gridCol>
                <a:gridCol w="1797600">
                  <a:extLst>
                    <a:ext uri="{9D8B030D-6E8A-4147-A177-3AD203B41FA5}">
                      <a16:colId xmlns:a16="http://schemas.microsoft.com/office/drawing/2014/main" val="1825460262"/>
                    </a:ext>
                  </a:extLst>
                </a:gridCol>
              </a:tblGrid>
              <a:tr h="52837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Kijelentő</a:t>
                      </a:r>
                      <a:r>
                        <a:rPr lang="hu-H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mód</a:t>
                      </a:r>
                    </a:p>
                    <a:p>
                      <a:pPr algn="ctr"/>
                      <a:r>
                        <a:rPr lang="hu-H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E/3.</a:t>
                      </a:r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Felszólító mód</a:t>
                      </a:r>
                    </a:p>
                    <a:p>
                      <a:pPr algn="ctr"/>
                      <a:r>
                        <a:rPr lang="hu-H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T/1.</a:t>
                      </a:r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0387268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lépked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5102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szalad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793197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ijed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06713"/>
                  </a:ext>
                </a:extLst>
              </a:tr>
              <a:tr h="528378">
                <a:tc>
                  <a:txBody>
                    <a:bodyPr/>
                    <a:lstStyle/>
                    <a:p>
                      <a:r>
                        <a:rPr lang="hu-HU" sz="2800" b="0" i="0" u="none" strike="noStrike" cap="none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küld</a:t>
                      </a:r>
                      <a:endParaRPr lang="hu-HU" sz="2800" b="0" i="0" u="none" strike="noStrike" cap="none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310437"/>
                  </a:ext>
                </a:extLst>
              </a:tr>
            </a:tbl>
          </a:graphicData>
        </a:graphic>
      </p:graphicFrame>
      <p:sp>
        <p:nvSpPr>
          <p:cNvPr id="11" name="Szövegdoboz 10"/>
          <p:cNvSpPr txBox="1"/>
          <p:nvPr/>
        </p:nvSpPr>
        <p:spPr>
          <a:xfrm>
            <a:off x="2495861" y="2399270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maradjunk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Szövegdoboz 48"/>
          <p:cNvSpPr txBox="1"/>
          <p:nvPr/>
        </p:nvSpPr>
        <p:spPr>
          <a:xfrm>
            <a:off x="2495863" y="2925713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tudjunk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Szövegdoboz 49"/>
          <p:cNvSpPr txBox="1"/>
          <p:nvPr/>
        </p:nvSpPr>
        <p:spPr>
          <a:xfrm>
            <a:off x="2495862" y="3448933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haladjunk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Szövegdoboz 50"/>
          <p:cNvSpPr txBox="1"/>
          <p:nvPr/>
        </p:nvSpPr>
        <p:spPr>
          <a:xfrm>
            <a:off x="2495862" y="3978600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hordjunk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Szövegdoboz 51"/>
          <p:cNvSpPr txBox="1"/>
          <p:nvPr/>
        </p:nvSpPr>
        <p:spPr>
          <a:xfrm>
            <a:off x="6316124" y="2399270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lépkedjünk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Szövegdoboz 52"/>
          <p:cNvSpPr txBox="1"/>
          <p:nvPr/>
        </p:nvSpPr>
        <p:spPr>
          <a:xfrm>
            <a:off x="6316124" y="2922490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szaladjunk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4" name="Szövegdoboz 53"/>
          <p:cNvSpPr txBox="1"/>
          <p:nvPr/>
        </p:nvSpPr>
        <p:spPr>
          <a:xfrm>
            <a:off x="6317820" y="3445710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ijedjünk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Szövegdoboz 54"/>
          <p:cNvSpPr txBox="1"/>
          <p:nvPr/>
        </p:nvSpPr>
        <p:spPr>
          <a:xfrm>
            <a:off x="6316124" y="3960462"/>
            <a:ext cx="195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08080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küldjünk</a:t>
            </a:r>
            <a:endParaRPr lang="hu-HU" sz="2800" dirty="0">
              <a:solidFill>
                <a:srgbClr val="08080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4" name="Csoportba foglalás 13"/>
          <p:cNvGrpSpPr/>
          <p:nvPr/>
        </p:nvGrpSpPr>
        <p:grpSpPr>
          <a:xfrm>
            <a:off x="6988629" y="-68379"/>
            <a:ext cx="2249714" cy="1215881"/>
            <a:chOff x="6894286" y="18707"/>
            <a:chExt cx="2249714" cy="1215881"/>
          </a:xfrm>
        </p:grpSpPr>
        <p:sp>
          <p:nvSpPr>
            <p:cNvPr id="12" name="Felhő 11"/>
            <p:cNvSpPr/>
            <p:nvPr/>
          </p:nvSpPr>
          <p:spPr>
            <a:xfrm>
              <a:off x="6894286" y="18707"/>
              <a:ext cx="2249714" cy="1215881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3" name="Szövegdoboz 12"/>
            <p:cNvSpPr txBox="1"/>
            <p:nvPr/>
          </p:nvSpPr>
          <p:spPr>
            <a:xfrm>
              <a:off x="7295481" y="256959"/>
              <a:ext cx="15385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Ezt a feladatot a füzetedbe írd!</a:t>
              </a:r>
              <a:endParaRPr lang="hu-HU" sz="1600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 txBox="1">
            <a:spLocks/>
          </p:cNvSpPr>
          <p:nvPr/>
        </p:nvSpPr>
        <p:spPr>
          <a:xfrm>
            <a:off x="688298" y="395106"/>
            <a:ext cx="5458501" cy="108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lt2"/>
              </a:buClr>
              <a:buSzPts val="1400"/>
              <a:buFont typeface="Amatic SC"/>
              <a:buNone/>
              <a:defRPr sz="4000" b="1">
                <a:solidFill>
                  <a:schemeClr val="accent6"/>
                </a:solidFill>
                <a:latin typeface="Amatic SC"/>
                <a:ea typeface="Amatic SC"/>
                <a:cs typeface="Amatic SC"/>
              </a:defRPr>
            </a:lvl1pPr>
            <a:lvl2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2pPr>
            <a:lvl3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3pPr>
            <a:lvl4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4pPr>
            <a:lvl5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5pPr>
            <a:lvl6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6pPr>
            <a:lvl7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7pPr>
            <a:lvl8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8pPr>
            <a:lvl9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9pPr>
          </a:lstStyle>
          <a:p>
            <a:r>
              <a:rPr lang="hu-HU" sz="3200" dirty="0">
                <a:latin typeface="Bradley Hand ITC" panose="03070402050302030203" pitchFamily="66" charset="0"/>
              </a:rPr>
              <a:t>Tankönyv </a:t>
            </a:r>
            <a:r>
              <a:rPr lang="hu-HU" sz="3200" dirty="0" smtClean="0">
                <a:latin typeface="Bradley Hand ITC" panose="03070402050302030203" pitchFamily="66" charset="0"/>
              </a:rPr>
              <a:t>81. </a:t>
            </a:r>
            <a:r>
              <a:rPr lang="hu-HU" sz="3200" dirty="0">
                <a:latin typeface="Bradley Hand ITC" panose="03070402050302030203" pitchFamily="66" charset="0"/>
              </a:rPr>
              <a:t>oldal </a:t>
            </a:r>
            <a:r>
              <a:rPr lang="hu-HU" sz="3200" dirty="0" smtClean="0">
                <a:latin typeface="Bradley Hand ITC" panose="03070402050302030203" pitchFamily="66" charset="0"/>
              </a:rPr>
              <a:t>3. </a:t>
            </a:r>
            <a:r>
              <a:rPr lang="hu-HU" sz="3200" dirty="0">
                <a:latin typeface="Bradley Hand ITC" panose="03070402050302030203" pitchFamily="66" charset="0"/>
              </a:rPr>
              <a:t>feladat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580571" y="1256103"/>
            <a:ext cx="8084457" cy="907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lnSpc>
                <a:spcPct val="150000"/>
              </a:lnSpc>
              <a:buClr>
                <a:schemeClr val="lt1"/>
              </a:buClr>
              <a:buSzPts val="1400"/>
              <a:buFont typeface="Didact Gothic"/>
              <a:buNone/>
              <a:defRPr sz="48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1pPr>
            <a:lvl2pPr marL="914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2pPr>
            <a:lvl3pPr marL="1371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3pPr>
            <a:lvl4pPr marL="1828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4pPr>
            <a:lvl5pPr marL="22860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5pPr>
            <a:lvl6pPr marL="27432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6pPr>
            <a:lvl7pPr marL="3200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7pPr>
            <a:lvl8pPr marL="3657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8pPr>
            <a:lvl9pPr marL="4114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Másold le a felszólító módú igéket a mondatokból! </a:t>
            </a:r>
          </a:p>
          <a:p>
            <a:pPr algn="l">
              <a:lnSpc>
                <a:spcPct val="100000"/>
              </a:lnSpc>
            </a:pPr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Jelöld őket a példa alapján!</a:t>
            </a:r>
            <a:endParaRPr lang="hu-HU" sz="2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pSp>
        <p:nvGrpSpPr>
          <p:cNvPr id="8" name="Csoportba foglalás 7"/>
          <p:cNvGrpSpPr/>
          <p:nvPr/>
        </p:nvGrpSpPr>
        <p:grpSpPr>
          <a:xfrm>
            <a:off x="6974114" y="-65315"/>
            <a:ext cx="2249714" cy="1215881"/>
            <a:chOff x="6894286" y="18707"/>
            <a:chExt cx="2249714" cy="1215881"/>
          </a:xfrm>
        </p:grpSpPr>
        <p:sp>
          <p:nvSpPr>
            <p:cNvPr id="9" name="Felhő 8"/>
            <p:cNvSpPr/>
            <p:nvPr/>
          </p:nvSpPr>
          <p:spPr>
            <a:xfrm>
              <a:off x="6894286" y="18707"/>
              <a:ext cx="2249714" cy="1215881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0" name="Szövegdoboz 9"/>
            <p:cNvSpPr txBox="1"/>
            <p:nvPr/>
          </p:nvSpPr>
          <p:spPr>
            <a:xfrm>
              <a:off x="7295481" y="256959"/>
              <a:ext cx="15385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Ezt a feladatot a füzetedbe írd!</a:t>
              </a:r>
              <a:endParaRPr lang="hu-HU" sz="1600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4" name="Szövegdoboz 3"/>
          <p:cNvSpPr txBox="1"/>
          <p:nvPr/>
        </p:nvSpPr>
        <p:spPr>
          <a:xfrm>
            <a:off x="3082025" y="2354634"/>
            <a:ext cx="2561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>
                <a:solidFill>
                  <a:schemeClr val="lt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</a:t>
            </a:r>
            <a:r>
              <a:rPr lang="hu-HU" sz="4000" dirty="0" smtClean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gyj</a:t>
            </a:r>
            <a:r>
              <a:rPr lang="hu-HU" sz="4000" dirty="0" smtClean="0">
                <a:solidFill>
                  <a:schemeClr val="lt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on</a:t>
            </a:r>
            <a:endParaRPr lang="hu-HU" sz="4000" dirty="0">
              <a:solidFill>
                <a:schemeClr val="lt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u-HU" sz="4000" dirty="0" smtClean="0">
                <a:solidFill>
                  <a:schemeClr val="lt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</a:t>
            </a:r>
            <a:r>
              <a:rPr lang="hu-HU" sz="4000" dirty="0" smtClean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gyj</a:t>
            </a:r>
            <a:r>
              <a:rPr lang="hu-HU" sz="4000" dirty="0" smtClean="0">
                <a:solidFill>
                  <a:schemeClr val="lt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on</a:t>
            </a:r>
            <a:r>
              <a:rPr lang="hu-HU" sz="4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r>
              <a:rPr lang="hu-HU" sz="4000" dirty="0">
                <a:solidFill>
                  <a:schemeClr val="lt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ha</a:t>
            </a:r>
            <a:r>
              <a:rPr lang="hu-HU" sz="4000" dirty="0">
                <a:solidFill>
                  <a:srgbClr val="00B05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gyj</a:t>
            </a:r>
            <a:r>
              <a:rPr lang="hu-HU" sz="4000" dirty="0">
                <a:solidFill>
                  <a:schemeClr val="lt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átok</a:t>
            </a:r>
            <a:endParaRPr lang="hu-HU" sz="4000" dirty="0">
              <a:solidFill>
                <a:schemeClr val="lt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3635829" y="2452913"/>
            <a:ext cx="660400" cy="587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3635829" y="3106465"/>
            <a:ext cx="660400" cy="587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3718393" y="3738658"/>
            <a:ext cx="660400" cy="587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ím 1"/>
          <p:cNvSpPr txBox="1">
            <a:spLocks/>
          </p:cNvSpPr>
          <p:nvPr/>
        </p:nvSpPr>
        <p:spPr>
          <a:xfrm>
            <a:off x="3528504" y="482190"/>
            <a:ext cx="2362764" cy="110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lt2"/>
              </a:buClr>
              <a:buSzPts val="1400"/>
              <a:buFont typeface="Amatic SC"/>
              <a:buNone/>
              <a:defRPr sz="4000" b="1">
                <a:solidFill>
                  <a:schemeClr val="accent6"/>
                </a:solidFill>
                <a:latin typeface="Amatic SC"/>
                <a:ea typeface="Amatic SC"/>
                <a:cs typeface="Amatic SC"/>
              </a:defRPr>
            </a:lvl1pPr>
            <a:lvl2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2pPr>
            <a:lvl3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3pPr>
            <a:lvl4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4pPr>
            <a:lvl5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5pPr>
            <a:lvl6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6pPr>
            <a:lvl7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7pPr>
            <a:lvl8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8pPr>
            <a:lvl9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9pPr>
          </a:lstStyle>
          <a:p>
            <a:pPr algn="ctr"/>
            <a:r>
              <a:rPr lang="hu-HU" dirty="0" smtClean="0">
                <a:latin typeface="Bradley Hand ITC" panose="03070402050302030203" pitchFamily="66" charset="0"/>
              </a:rPr>
              <a:t>A szabály:</a:t>
            </a:r>
            <a:endParaRPr lang="hu-HU" dirty="0">
              <a:latin typeface="Bradley Hand ITC" panose="03070402050302030203" pitchFamily="66" charset="0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844893" y="1415143"/>
            <a:ext cx="7729987" cy="222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lnSpc>
                <a:spcPct val="150000"/>
              </a:lnSpc>
              <a:buClr>
                <a:schemeClr val="lt1"/>
              </a:buClr>
              <a:buSzPts val="1400"/>
              <a:buFont typeface="Didact Gothic"/>
              <a:buNone/>
              <a:defRPr sz="48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1pPr>
            <a:lvl2pPr marL="914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2pPr>
            <a:lvl3pPr marL="1371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3pPr>
            <a:lvl4pPr marL="1828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4pPr>
            <a:lvl5pPr marL="22860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5pPr>
            <a:lvl6pPr marL="27432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6pPr>
            <a:lvl7pPr marL="32004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7pPr>
            <a:lvl8pPr marL="36576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8pPr>
            <a:lvl9pPr marL="4114800" indent="-317500">
              <a:buClr>
                <a:schemeClr val="lt1"/>
              </a:buClr>
              <a:buSzPts val="1400"/>
              <a:buFont typeface="Didact Gothic"/>
              <a:buNone/>
              <a:defRPr sz="2400">
                <a:solidFill>
                  <a:schemeClr val="lt1"/>
                </a:solidFill>
                <a:latin typeface="Didact Gothic"/>
                <a:ea typeface="Didact Gothic"/>
                <a:cs typeface="Didact Gothic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</a:t>
            </a:r>
            <a:r>
              <a:rPr lang="hu-HU" sz="3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–d</a:t>
            </a: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és </a:t>
            </a:r>
            <a:r>
              <a:rPr lang="hu-HU" sz="3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</a:t>
            </a:r>
            <a:r>
              <a:rPr lang="hu-HU" sz="32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</a:t>
            </a:r>
            <a:r>
              <a:rPr lang="hu-HU" sz="3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végű igék felszólító módú alakjában </a:t>
            </a:r>
            <a:r>
              <a:rPr lang="hu-HU" sz="32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ggy</a:t>
            </a: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-t vagy </a:t>
            </a:r>
            <a:r>
              <a:rPr lang="hu-HU" sz="32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</a:t>
            </a: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-t hallunk, de </a:t>
            </a:r>
            <a:r>
              <a:rPr lang="hu-HU" sz="32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dj</a:t>
            </a:r>
            <a:r>
              <a:rPr lang="hu-HU" sz="3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-t</a:t>
            </a: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illetve </a:t>
            </a:r>
            <a:r>
              <a:rPr lang="hu-HU" sz="32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gyj</a:t>
            </a:r>
            <a:r>
              <a:rPr lang="hu-HU" sz="3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-t írunk (például: álmodj, hagyjátok).</a:t>
            </a:r>
            <a:endParaRPr lang="hu-HU" sz="3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Cím 1"/>
          <p:cNvSpPr txBox="1">
            <a:spLocks/>
          </p:cNvSpPr>
          <p:nvPr/>
        </p:nvSpPr>
        <p:spPr>
          <a:xfrm>
            <a:off x="1423932" y="3505200"/>
            <a:ext cx="6616982" cy="128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lt2"/>
              </a:buClr>
              <a:buSzPts val="1400"/>
              <a:buFont typeface="Amatic SC"/>
              <a:buNone/>
              <a:defRPr sz="4000" b="1">
                <a:solidFill>
                  <a:schemeClr val="accent6"/>
                </a:solidFill>
                <a:latin typeface="Amatic SC"/>
                <a:ea typeface="Amatic SC"/>
                <a:cs typeface="Amatic SC"/>
              </a:defRPr>
            </a:lvl1pPr>
            <a:lvl2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2pPr>
            <a:lvl3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3pPr>
            <a:lvl4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4pPr>
            <a:lvl5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5pPr>
            <a:lvl6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6pPr>
            <a:lvl7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7pPr>
            <a:lvl8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8pPr>
            <a:lvl9pPr algn="ctr">
              <a:buClr>
                <a:schemeClr val="lt2"/>
              </a:buClr>
              <a:buSzPts val="1400"/>
              <a:buFont typeface="Amatic SC"/>
              <a:buNone/>
              <a:defRPr b="1">
                <a:solidFill>
                  <a:schemeClr val="lt2"/>
                </a:solidFill>
                <a:latin typeface="Amatic SC"/>
                <a:ea typeface="Amatic SC"/>
                <a:cs typeface="Amatic SC"/>
              </a:defRPr>
            </a:lvl9pPr>
          </a:lstStyle>
          <a:p>
            <a:pPr algn="ctr"/>
            <a:r>
              <a:rPr lang="hu-HU" sz="3200" dirty="0">
                <a:solidFill>
                  <a:srgbClr val="FF0000"/>
                </a:solidFill>
                <a:latin typeface="Bradley Hand ITC" panose="03070402050302030203" pitchFamily="66" charset="0"/>
              </a:rPr>
              <a:t>Ez megtanulandó, jelöljétek </a:t>
            </a:r>
            <a:r>
              <a:rPr lang="hu-HU" sz="32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pirossal!</a:t>
            </a:r>
            <a:endParaRPr lang="hu-HU" sz="32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8"/>
          <p:cNvSpPr txBox="1">
            <a:spLocks noGrp="1"/>
          </p:cNvSpPr>
          <p:nvPr>
            <p:ph type="ctrTitle"/>
          </p:nvPr>
        </p:nvSpPr>
        <p:spPr>
          <a:xfrm>
            <a:off x="984441" y="355806"/>
            <a:ext cx="5559000" cy="6700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 smtClean="0">
                <a:solidFill>
                  <a:schemeClr val="accent6"/>
                </a:solidFill>
                <a:latin typeface="Bradley Hand ITC" panose="03070402050302030203" pitchFamily="66" charset="0"/>
              </a:rPr>
              <a:t>Feladatok:</a:t>
            </a:r>
            <a:endParaRPr sz="4000" dirty="0">
              <a:solidFill>
                <a:schemeClr val="dk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62" name="Tartalom helye 2"/>
          <p:cNvSpPr txBox="1">
            <a:spLocks/>
          </p:cNvSpPr>
          <p:nvPr/>
        </p:nvSpPr>
        <p:spPr>
          <a:xfrm>
            <a:off x="834572" y="1025819"/>
            <a:ext cx="7829369" cy="335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355600" indent="-215900" algn="l">
              <a:buFont typeface="Wingdings" panose="05000000000000000000" pitchFamily="2" charset="2"/>
              <a:buChar char="v"/>
            </a:pPr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Mf. 89. oldal 1. </a:t>
            </a:r>
            <a:r>
              <a:rPr lang="hu-HU" sz="24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(pirossal keretezz), 2. feladatok</a:t>
            </a:r>
            <a:endParaRPr lang="hu-HU" sz="24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55600" indent="-215900" algn="l">
              <a:buFont typeface="Wingdings" panose="05000000000000000000" pitchFamily="2" charset="2"/>
              <a:buChar char="v"/>
            </a:pPr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Szorgalmi feladat: Mf. 89. 4. a) és b)</a:t>
            </a:r>
          </a:p>
          <a:p>
            <a:pPr marL="139700" indent="0" algn="l"/>
            <a:endParaRPr lang="hu-HU" sz="24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/>
            <a:r>
              <a:rPr lang="hu-HU" sz="2400" dirty="0" smtClean="0">
                <a:solidFill>
                  <a:srgbClr val="FF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Házi feladat: Mf.89./ 3. a) és b) </a:t>
            </a:r>
          </a:p>
          <a:p>
            <a:pPr marL="0" indent="0" algn="l"/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Írd fel a füzetedbe: </a:t>
            </a:r>
          </a:p>
          <a:p>
            <a:pPr marL="0" indent="0"/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Házi feladat</a:t>
            </a:r>
          </a:p>
          <a:p>
            <a:pPr marL="0" indent="0" algn="l"/>
            <a:endParaRPr lang="hu-HU" sz="24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/>
            <a:r>
              <a:rPr lang="hu-HU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Mf. 89./3. b) </a:t>
            </a:r>
            <a:r>
              <a:rPr lang="hu-HU" sz="24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(és írhatod is a mondatokat)</a:t>
            </a:r>
            <a:endParaRPr lang="hu-HU" sz="2400" i="1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title"/>
          </p:nvPr>
        </p:nvSpPr>
        <p:spPr>
          <a:xfrm flipH="1">
            <a:off x="4309191" y="1202207"/>
            <a:ext cx="38631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dirty="0" smtClean="0">
                <a:latin typeface="Bradley Hand ITC" panose="03070402050302030203" pitchFamily="66" charset="0"/>
              </a:rPr>
              <a:t>Büszke vagyok rád!</a:t>
            </a:r>
            <a:endParaRPr sz="5400" dirty="0">
              <a:solidFill>
                <a:schemeClr val="accent6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subTitle" idx="1"/>
          </p:nvPr>
        </p:nvSpPr>
        <p:spPr>
          <a:xfrm flipH="1">
            <a:off x="5783940" y="4044006"/>
            <a:ext cx="1219202" cy="4191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Fruzsi néni</a:t>
            </a:r>
            <a:endParaRPr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1" y="660400"/>
            <a:ext cx="1701461" cy="1993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oral Pattern by Slidesgo">
  <a:themeElements>
    <a:clrScheme name="Simple Light">
      <a:dk1>
        <a:srgbClr val="F8F5F1"/>
      </a:dk1>
      <a:lt1>
        <a:srgbClr val="324055"/>
      </a:lt1>
      <a:dk2>
        <a:srgbClr val="09537E"/>
      </a:dk2>
      <a:lt2>
        <a:srgbClr val="7A99A1"/>
      </a:lt2>
      <a:accent1>
        <a:srgbClr val="349390"/>
      </a:accent1>
      <a:accent2>
        <a:srgbClr val="1F847F"/>
      </a:accent2>
      <a:accent3>
        <a:srgbClr val="F8B687"/>
      </a:accent3>
      <a:accent4>
        <a:srgbClr val="EF9E67"/>
      </a:accent4>
      <a:accent5>
        <a:srgbClr val="EB6352"/>
      </a:accent5>
      <a:accent6>
        <a:srgbClr val="E2473B"/>
      </a:accent6>
      <a:hlink>
        <a:srgbClr val="3240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255</Words>
  <Application>Microsoft Office PowerPoint</Application>
  <PresentationFormat>Diavetítés a képernyőre (16:9 oldalarány)</PresentationFormat>
  <Paragraphs>60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20" baseType="lpstr">
      <vt:lpstr>Amatic SC</vt:lpstr>
      <vt:lpstr>Wingdings</vt:lpstr>
      <vt:lpstr>Bradley Hand ITC</vt:lpstr>
      <vt:lpstr>Muli</vt:lpstr>
      <vt:lpstr>Roboto Slab</vt:lpstr>
      <vt:lpstr>Didact Gothic</vt:lpstr>
      <vt:lpstr>Fira Sans Extra Condensed Medium</vt:lpstr>
      <vt:lpstr>Times New Roman</vt:lpstr>
      <vt:lpstr>Arial</vt:lpstr>
      <vt:lpstr>Ebrima</vt:lpstr>
      <vt:lpstr>Bahiana</vt:lpstr>
      <vt:lpstr>Floral Pattern by Slidesgo</vt:lpstr>
      <vt:lpstr>Happy Easter</vt:lpstr>
      <vt:lpstr>Írd fel a füzetedbe egy új, üres oldalra: </vt:lpstr>
      <vt:lpstr>PowerPoint-bemutató</vt:lpstr>
      <vt:lpstr>PowerPoint-bemutató</vt:lpstr>
      <vt:lpstr>PowerPoint-bemutató</vt:lpstr>
      <vt:lpstr>PowerPoint-bemutató</vt:lpstr>
      <vt:lpstr>Feladatok:</vt:lpstr>
      <vt:lpstr>Büszke vagyok rád!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Easter</dc:title>
  <cp:lastModifiedBy>Windows-felhasználó</cp:lastModifiedBy>
  <cp:revision>16</cp:revision>
  <dcterms:modified xsi:type="dcterms:W3CDTF">2021-03-29T15:29:41Z</dcterms:modified>
</cp:coreProperties>
</file>